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99" r:id="rId3"/>
    <p:sldId id="300" r:id="rId4"/>
    <p:sldId id="260" r:id="rId5"/>
    <p:sldId id="261" r:id="rId6"/>
    <p:sldId id="262" r:id="rId7"/>
    <p:sldId id="264" r:id="rId8"/>
    <p:sldId id="301" r:id="rId9"/>
    <p:sldId id="302" r:id="rId10"/>
    <p:sldId id="303" r:id="rId11"/>
    <p:sldId id="290" r:id="rId12"/>
    <p:sldId id="307" r:id="rId13"/>
    <p:sldId id="293" r:id="rId14"/>
    <p:sldId id="292" r:id="rId15"/>
    <p:sldId id="304" r:id="rId16"/>
    <p:sldId id="305" r:id="rId17"/>
    <p:sldId id="265" r:id="rId18"/>
    <p:sldId id="266" r:id="rId19"/>
    <p:sldId id="289" r:id="rId20"/>
    <p:sldId id="267" r:id="rId21"/>
    <p:sldId id="268" r:id="rId22"/>
    <p:sldId id="273" r:id="rId23"/>
    <p:sldId id="277" r:id="rId24"/>
    <p:sldId id="278" r:id="rId25"/>
    <p:sldId id="271" r:id="rId26"/>
    <p:sldId id="275" r:id="rId27"/>
    <p:sldId id="281" r:id="rId28"/>
    <p:sldId id="279" r:id="rId29"/>
    <p:sldId id="269" r:id="rId30"/>
    <p:sldId id="270" r:id="rId31"/>
    <p:sldId id="274" r:id="rId32"/>
    <p:sldId id="276" r:id="rId33"/>
    <p:sldId id="272" r:id="rId34"/>
    <p:sldId id="294" r:id="rId35"/>
    <p:sldId id="295" r:id="rId36"/>
    <p:sldId id="296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n Susanto" initials="ES" lastIdx="1" clrIdx="0">
    <p:extLst>
      <p:ext uri="{19B8F6BF-5375-455C-9EA6-DF929625EA0E}">
        <p15:presenceInfo xmlns:p15="http://schemas.microsoft.com/office/powerpoint/2012/main" userId="5bfa03287afe0e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1B91E-593D-4040-8F57-C41D7B8F6A4D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14CE5-F71E-4CE1-8671-C47B03ED26F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04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FB54-53DD-4FB5-A6D5-54FC5B66A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DAF34-6AF3-40DE-A788-DEC91114B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42F4-C191-4190-9FC2-86142C15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92864-251F-4312-A839-87354D7B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495E-0B0E-413E-B146-311957F3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368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64FC-F634-4E29-9DE2-8B42FA6C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DB7F3-F572-4B66-947D-45AB5ED14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5777F-425E-4048-8DEF-5924D56F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EC82C-C565-4A37-9340-C10046D2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83FFF-4D93-4835-9D09-10020CCB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97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CBBAA-8F7E-44BA-AC79-09AC6D29E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5F808-7011-4D44-B55C-E2BAD6FB3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D9DE-8D7C-42B0-B9A7-88841390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8B64F-90BE-4B34-96E0-67C4670C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B8ADC-2651-4B55-9B50-B87EF2D3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116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6359-0075-489B-9BD2-0BF5E68D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EE1EF-D7C0-43BF-94DB-F8CA4D41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BF994-7057-4487-B6D2-E3F7AAC6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1851B-D422-410D-ACDD-01BFF6C9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756B7-FADF-49BB-9445-4530D465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093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1608-EDE3-464A-9285-A253441A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8C5D7-8C63-404D-A004-B37E5964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60663-1D6C-4319-BF7C-14106EC8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8ACF7-47E6-4F5F-87CB-0FEEC653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06192-BBB2-4F5E-99F2-8870A47D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347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4E81-71A9-4E24-A498-02E9E644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F58B-5111-4438-9163-F772F5CCA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BFE35-BE50-4025-A9A6-A3DE4DD74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574E-08D6-45AD-A1CC-895A03FA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58437-58BB-438A-A3D6-E82F0853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718E0-F2FC-429F-A954-317BD06C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649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0CAC-7D06-48F9-9D58-E50E8EAF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6E1F9-7615-4AB7-B27E-D6782A27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7DCF8-435D-431C-B4F9-3C91514A4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70C2F-A574-4122-A316-4CDFCFA19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38262-4A9E-4814-BEB5-C6391F48B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7A2BD-7F83-4854-B8D8-828C58DE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FCD72-5C8A-42B8-A1EA-2C5FE4CF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1C5130-669D-438C-9729-AA51B5AC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62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EAF7-C29C-4FB5-BBCD-72C1C82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FF64FC-9FBD-4CA3-8246-A5BE1058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C6390-44BA-415F-88F4-9F632040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B4E3E-F16C-4255-ACAE-CDABA81F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459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9F145-D16F-46C6-94B4-0D53A9D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B78C1-7BFE-4FD2-A91C-E250BC92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6BD-4B33-4F27-BEA3-E761029C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465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11BC-1609-4262-9A03-04D97D04E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927E0-63F8-4CA1-8573-298BC747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4F6E6-2804-402D-BA20-AC2504E89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2F8D7-8108-4706-845D-5F7C0B261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EECF8-4065-4B5B-AF0D-C86B9173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07CF7-8955-4893-98D5-D47BB59C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14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7C6C-69EA-4290-819F-C00526ED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7A685-39C3-420B-AC5D-836547289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4F51B-09FC-4311-B98C-B503B98E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0D88B-BEA2-4209-99E6-19F8981C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F2200-7F38-4EE9-A008-357456C4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DA572-AFFB-4A7C-ACF7-EFEEC541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600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1A9D4-5130-4BCA-B71D-8ED21F7D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EE07F-5F18-4AEA-8AAF-3527E182C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A6F0A-F82D-444E-A1F5-501BB14BD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4902-4359-4A5D-881B-CCDBCAD1ABA4}" type="datetimeFigureOut">
              <a:rPr lang="en-ID" smtClean="0"/>
              <a:t>31/03/2022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2315E-2E4C-4849-91A2-DFB8A9FA0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961E-79A4-441B-AA5C-8C6B48B2F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F7807-6D02-48DB-B15C-1237D44C9F3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915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5963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229262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2625" y="0"/>
            <a:ext cx="229262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85251" y="0"/>
            <a:ext cx="229262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159" y="709684"/>
            <a:ext cx="54455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latin typeface="Berlin Sans FB" panose="020E0602020502020306" pitchFamily="34" charset="0"/>
                <a:ea typeface="Adobe Gothic Std B" panose="020B0800000000000000" pitchFamily="34" charset="-128"/>
              </a:rPr>
              <a:t>Programming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72039" y="1294459"/>
            <a:ext cx="33372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bg1"/>
                </a:solidFill>
                <a:latin typeface="Berlin Sans FB" panose="020E0602020502020306" pitchFamily="34" charset="0"/>
                <a:ea typeface="Adobe Gothic Std B" panose="020B0800000000000000" pitchFamily="34" charset="-128"/>
              </a:rPr>
              <a:t>Divison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0063" y="5476766"/>
            <a:ext cx="365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SMA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Negeri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2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Jombang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DDB64-0DD8-4EDC-B563-8687836ED8DB}"/>
              </a:ext>
            </a:extLst>
          </p:cNvPr>
          <p:cNvSpPr txBox="1"/>
          <p:nvPr/>
        </p:nvSpPr>
        <p:spPr>
          <a:xfrm>
            <a:off x="246326" y="5986338"/>
            <a:ext cx="6385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Jl.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Dr.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 Wahidin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Sudiro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Husodo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 No. 1,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Kab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.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Jombang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, </a:t>
            </a:r>
            <a:r>
              <a:rPr lang="en-ID" sz="1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Jawa</a:t>
            </a: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 Timur </a:t>
            </a:r>
          </a:p>
          <a:p>
            <a:pPr algn="ctr">
              <a:lnSpc>
                <a:spcPct val="100000"/>
              </a:lnSpc>
            </a:pPr>
            <a:r>
              <a:rPr lang="en-ID" sz="1800" dirty="0">
                <a:solidFill>
                  <a:schemeClr val="bg1"/>
                </a:solidFill>
                <a:latin typeface="Berlin Sans FB" panose="020E0602020502020306" pitchFamily="34" charset="0"/>
              </a:rPr>
              <a:t>Telp. (0321) 861777 Fax. (0321) 867134</a:t>
            </a:r>
            <a:endParaRPr kumimoji="1" lang="ja-JP" alt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927118-DDBB-4E06-B4D2-9783C580A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515" y="5773003"/>
            <a:ext cx="900609" cy="900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3AD52E-AFCF-49BD-B44E-608ADCE95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700" y="5726400"/>
            <a:ext cx="993814" cy="9938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24478" r="1376" b="41492"/>
          <a:stretch/>
        </p:blipFill>
        <p:spPr>
          <a:xfrm>
            <a:off x="8620742" y="5931782"/>
            <a:ext cx="1536957" cy="55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9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6006" y="655092"/>
            <a:ext cx="433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PYGAMES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7" y="2139749"/>
            <a:ext cx="5012866" cy="2578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4132" y="2274838"/>
            <a:ext cx="4380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Modul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pada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python yang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dirancang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menulis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video game</a:t>
            </a:r>
          </a:p>
        </p:txBody>
      </p:sp>
    </p:spTree>
    <p:extLst>
      <p:ext uri="{BB962C8B-B14F-4D97-AF65-F5344CB8AC3E}">
        <p14:creationId xmlns:p14="http://schemas.microsoft.com/office/powerpoint/2010/main" val="152255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9BBE0-5BF2-41B8-9CBD-45AF6281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559560" y="2390345"/>
            <a:ext cx="5786652" cy="237471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D7EAE-6B7A-49BD-9384-94F6E9B7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0" y="2555539"/>
            <a:ext cx="10691191" cy="204432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  <a:cs typeface="Dubai" panose="020B0503030403030204" pitchFamily="34" charset="-78"/>
              </a:rPr>
              <a:t>Bab 2.</a:t>
            </a:r>
            <a:b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  <a:cs typeface="Dubai" panose="020B0503030403030204" pitchFamily="34" charset="-78"/>
              </a:rPr>
            </a:br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  <a:cs typeface="Dubai" panose="020B0503030403030204" pitchFamily="34" charset="-78"/>
              </a:rPr>
              <a:t>Demo Game</a:t>
            </a:r>
            <a:endParaRPr lang="en-ID" sz="5400" dirty="0">
              <a:solidFill>
                <a:schemeClr val="bg1"/>
              </a:solidFill>
              <a:latin typeface="Berlin Sans FB" panose="020E0602020502020306" pitchFamily="34" charset="0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929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88CC-C1E2-4D20-8F78-887B8FA2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Ada 3 game yang kami </a:t>
            </a:r>
            <a:r>
              <a:rPr lang="en-US" dirty="0" err="1">
                <a:latin typeface="+mn-lt"/>
              </a:rPr>
              <a:t>presentasikan</a:t>
            </a:r>
            <a:r>
              <a:rPr lang="en-US" dirty="0">
                <a:latin typeface="+mn-lt"/>
              </a:rPr>
              <a:t>:</a:t>
            </a:r>
            <a:endParaRPr lang="en-ID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BE43-FCA2-4F93-8C94-F82ADA32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3087"/>
            <a:ext cx="10972800" cy="3511826"/>
          </a:xfrm>
        </p:spPr>
        <p:txBody>
          <a:bodyPr>
            <a:normAutofit/>
          </a:bodyPr>
          <a:lstStyle/>
          <a:p>
            <a:r>
              <a:rPr lang="en-US" sz="4000" dirty="0"/>
              <a:t>Pixel Runner.</a:t>
            </a:r>
          </a:p>
          <a:p>
            <a:r>
              <a:rPr lang="en-US" sz="4000" dirty="0"/>
              <a:t>Pong.</a:t>
            </a:r>
          </a:p>
          <a:p>
            <a:r>
              <a:rPr lang="en-US" sz="4000" dirty="0"/>
              <a:t>Snake Game.</a:t>
            </a:r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 err="1"/>
              <a:t>Semua</a:t>
            </a:r>
            <a:r>
              <a:rPr lang="en-US" sz="4000" dirty="0"/>
              <a:t> game </a:t>
            </a:r>
            <a:r>
              <a:rPr lang="en-US" sz="4000" dirty="0" err="1"/>
              <a:t>dibuat</a:t>
            </a:r>
            <a:r>
              <a:rPr lang="en-US" sz="4000" dirty="0"/>
              <a:t> dengan </a:t>
            </a:r>
            <a:r>
              <a:rPr lang="en-US" sz="4000" dirty="0" err="1"/>
              <a:t>menggunakan</a:t>
            </a:r>
            <a:r>
              <a:rPr lang="en-US" sz="4000" dirty="0"/>
              <a:t> </a:t>
            </a:r>
            <a:r>
              <a:rPr lang="en-US" sz="4000" dirty="0" err="1"/>
              <a:t>pygame</a:t>
            </a:r>
            <a:r>
              <a:rPr lang="en-US" sz="4000" dirty="0"/>
              <a:t>.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35200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E077-6B9C-4346-B038-2F25AE5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Pixel Runner</a:t>
            </a:r>
            <a:endParaRPr lang="en-ID" dirty="0"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B37C5-B69B-4052-B769-0CD083152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20276" r="20652" b="23852"/>
          <a:stretch/>
        </p:blipFill>
        <p:spPr>
          <a:xfrm>
            <a:off x="2772753" y="2008256"/>
            <a:ext cx="6646493" cy="3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A4C4-741C-41DC-8067-5D032F37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Gameplay</a:t>
            </a:r>
            <a:endParaRPr lang="en-ID" dirty="0">
              <a:latin typeface="Berlin Sans FB" panose="020E0602020502020306" pitchFamily="34" charset="0"/>
            </a:endParaRPr>
          </a:p>
        </p:txBody>
      </p:sp>
      <p:pic>
        <p:nvPicPr>
          <p:cNvPr id="3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D2B37A08-8A74-49D9-B509-67348FA6F4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25" end="3049"/>
                </p14:media>
              </p:ext>
            </p:extLst>
          </p:nvPr>
        </p:nvPicPr>
        <p:blipFill rotWithShape="1">
          <a:blip r:embed="rId4"/>
          <a:srcRect l="21303" t="21268" r="21056" b="19997"/>
          <a:stretch>
            <a:fillRect/>
          </a:stretch>
        </p:blipFill>
        <p:spPr>
          <a:xfrm>
            <a:off x="2331547" y="1690688"/>
            <a:ext cx="7528906" cy="40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5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A4C4-741C-41DC-8067-5D032F37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Source Code</a:t>
            </a:r>
            <a:endParaRPr lang="en-ID"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E912B-D44C-4073-ABDB-4419AAB27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1797106" y="1690688"/>
            <a:ext cx="8597788" cy="4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A4C4-741C-41DC-8067-5D032F37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74" y="1897062"/>
            <a:ext cx="10757452" cy="306387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Pada </a:t>
            </a:r>
            <a:r>
              <a:rPr lang="en-US" sz="4800" dirty="0" err="1">
                <a:latin typeface="Berlin Sans FB" panose="020E0602020502020306" pitchFamily="34" charset="0"/>
              </a:rPr>
              <a:t>bagian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selanjutnya</a:t>
            </a:r>
            <a:r>
              <a:rPr lang="en-US" sz="4800" dirty="0">
                <a:latin typeface="Berlin Sans FB" panose="020E0602020502020306" pitchFamily="34" charset="0"/>
              </a:rPr>
              <a:t>:</a:t>
            </a:r>
            <a:br>
              <a:rPr lang="en-US" sz="4800" dirty="0">
                <a:latin typeface="Berlin Sans FB" panose="020E0602020502020306" pitchFamily="34" charset="0"/>
              </a:rPr>
            </a:br>
            <a:r>
              <a:rPr lang="en-US" sz="4800" dirty="0">
                <a:latin typeface="Berlin Sans FB" panose="020E0602020502020306" pitchFamily="34" charset="0"/>
              </a:rPr>
              <a:t>Saya </a:t>
            </a:r>
            <a:r>
              <a:rPr lang="en-US" sz="4800" dirty="0" err="1">
                <a:latin typeface="Berlin Sans FB" panose="020E0602020502020306" pitchFamily="34" charset="0"/>
              </a:rPr>
              <a:t>akan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menjelaskan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codenya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secara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ringkas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beserta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fungsi-fungsinya</a:t>
            </a:r>
            <a:r>
              <a:rPr lang="en-US" sz="4800" dirty="0">
                <a:latin typeface="Berlin Sans FB" panose="020E0602020502020306" pitchFamily="34" charset="0"/>
              </a:rPr>
              <a:t>.</a:t>
            </a:r>
            <a:endParaRPr lang="en-ID" sz="4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0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276753-BB8A-4A03-8111-28DC4C93F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13534" r="77054" b="77329"/>
          <a:stretch/>
        </p:blipFill>
        <p:spPr>
          <a:xfrm>
            <a:off x="291548" y="2659855"/>
            <a:ext cx="4102094" cy="1538289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E7D223-31F5-4CD1-8985-BFC0A6C05A9A}"/>
              </a:ext>
            </a:extLst>
          </p:cNvPr>
          <p:cNvSpPr/>
          <p:nvPr/>
        </p:nvSpPr>
        <p:spPr>
          <a:xfrm>
            <a:off x="4909511" y="3301049"/>
            <a:ext cx="670619" cy="443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4B386-C411-4F20-A74D-0437908F9484}"/>
              </a:ext>
            </a:extLst>
          </p:cNvPr>
          <p:cNvSpPr txBox="1"/>
          <p:nvPr/>
        </p:nvSpPr>
        <p:spPr>
          <a:xfrm>
            <a:off x="6095999" y="1359729"/>
            <a:ext cx="580445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Berlin Sans FB" panose="020E0602020502020306" pitchFamily="34" charset="0"/>
              </a:rPr>
              <a:t>Mengimpor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pygame</a:t>
            </a:r>
            <a:r>
              <a:rPr lang="en-US" sz="4000" dirty="0">
                <a:latin typeface="Berlin Sans FB" panose="020E0602020502020306" pitchFamily="34" charset="0"/>
              </a:rPr>
              <a:t> (</a:t>
            </a:r>
            <a:r>
              <a:rPr lang="en-US" sz="4000" dirty="0" err="1">
                <a:latin typeface="Berlin Sans FB" panose="020E0602020502020306" pitchFamily="34" charset="0"/>
              </a:rPr>
              <a:t>modul</a:t>
            </a:r>
            <a:r>
              <a:rPr lang="en-US" sz="4000" dirty="0">
                <a:latin typeface="Berlin Sans FB" panose="020E0602020502020306" pitchFamily="34" charset="0"/>
              </a:rPr>
              <a:t>) dan sys(system).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Berlin Sans FB" panose="020E06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Berlin Sans FB" panose="020E0602020502020306" pitchFamily="34" charset="0"/>
              </a:rPr>
              <a:t>Menginisialisasi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semua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modul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pygame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sehingga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codenya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bisa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berjalan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lancar</a:t>
            </a:r>
            <a:r>
              <a:rPr lang="en-US" sz="4000" dirty="0">
                <a:latin typeface="Berlin Sans FB" panose="020E0602020502020306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6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01AEEBEC-F527-41A2-870F-FE14742C8A71}"/>
              </a:ext>
            </a:extLst>
          </p:cNvPr>
          <p:cNvSpPr/>
          <p:nvPr/>
        </p:nvSpPr>
        <p:spPr>
          <a:xfrm>
            <a:off x="5764694" y="1856487"/>
            <a:ext cx="662609" cy="9806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C91B6-7B6D-420E-8654-FDDD06A21472}"/>
              </a:ext>
            </a:extLst>
          </p:cNvPr>
          <p:cNvSpPr txBox="1"/>
          <p:nvPr/>
        </p:nvSpPr>
        <p:spPr>
          <a:xfrm>
            <a:off x="5711684" y="6107716"/>
            <a:ext cx="1431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800 px</a:t>
            </a:r>
            <a:endParaRPr lang="en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DE766-2581-4974-B7BE-7C61D2C33CEC}"/>
              </a:ext>
            </a:extLst>
          </p:cNvPr>
          <p:cNvSpPr txBox="1"/>
          <p:nvPr/>
        </p:nvSpPr>
        <p:spPr>
          <a:xfrm>
            <a:off x="1952004" y="4191076"/>
            <a:ext cx="122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400 px</a:t>
            </a:r>
            <a:endParaRPr lang="en-ID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402E6-5FA0-45EF-8E73-521401FD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27035" r="52718" b="66230"/>
          <a:stretch/>
        </p:blipFill>
        <p:spPr>
          <a:xfrm>
            <a:off x="1382984" y="511425"/>
            <a:ext cx="9217515" cy="991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219411-4FD0-42C3-8A8F-64AF77D19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2" t="20299" r="20760" b="24456"/>
          <a:stretch/>
        </p:blipFill>
        <p:spPr>
          <a:xfrm>
            <a:off x="3614313" y="3129026"/>
            <a:ext cx="4963370" cy="2636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2D651F-3E38-4459-9732-0ED025F3B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7" t="20653" r="65728" b="69070"/>
          <a:stretch/>
        </p:blipFill>
        <p:spPr>
          <a:xfrm>
            <a:off x="7540486" y="3653029"/>
            <a:ext cx="4133808" cy="18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4FF14F0F-9A25-463D-8EEC-5244F88AC825}"/>
              </a:ext>
            </a:extLst>
          </p:cNvPr>
          <p:cNvSpPr/>
          <p:nvPr/>
        </p:nvSpPr>
        <p:spPr>
          <a:xfrm>
            <a:off x="5817704" y="1648238"/>
            <a:ext cx="556592" cy="54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579AC-1410-43F4-8F55-7550130A0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t="34103" r="34891" b="58845"/>
          <a:stretch/>
        </p:blipFill>
        <p:spPr>
          <a:xfrm>
            <a:off x="1126435" y="562388"/>
            <a:ext cx="9753283" cy="730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57140-3DE4-42EB-85C0-31D718511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7" t="20653" r="65728" b="69070"/>
          <a:stretch/>
        </p:blipFill>
        <p:spPr>
          <a:xfrm>
            <a:off x="722956" y="3149446"/>
            <a:ext cx="4634223" cy="2041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0A5D1-E79D-47B3-A0EB-451573443C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t="20300" r="68858" b="71012"/>
          <a:stretch/>
        </p:blipFill>
        <p:spPr>
          <a:xfrm>
            <a:off x="7118915" y="3149443"/>
            <a:ext cx="4293503" cy="2041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B39057-F750-4AF5-AB38-CE90D4316979}"/>
              </a:ext>
            </a:extLst>
          </p:cNvPr>
          <p:cNvSpPr/>
          <p:nvPr/>
        </p:nvSpPr>
        <p:spPr>
          <a:xfrm>
            <a:off x="5886785" y="3898564"/>
            <a:ext cx="702524" cy="54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18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7422"/>
            <a:ext cx="9034819" cy="9636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5784" y="177422"/>
            <a:ext cx="3029803" cy="963656"/>
            <a:chOff x="395784" y="232013"/>
            <a:chExt cx="3029803" cy="963656"/>
          </a:xfrm>
        </p:grpSpPr>
        <p:sp>
          <p:nvSpPr>
            <p:cNvPr id="5" name="TextBox 4"/>
            <p:cNvSpPr txBox="1"/>
            <p:nvPr/>
          </p:nvSpPr>
          <p:spPr>
            <a:xfrm>
              <a:off x="395784" y="232013"/>
              <a:ext cx="2661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erlin Sans FB" panose="020E0602020502020306" pitchFamily="34" charset="0"/>
                </a:rPr>
                <a:t>Chapter 1 :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784" y="487783"/>
              <a:ext cx="3029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Berlin Sans FB" panose="020E0602020502020306" pitchFamily="34" charset="0"/>
                </a:rPr>
                <a:t>Introduction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5784" y="1995480"/>
            <a:ext cx="11436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adalah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proses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menulis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menguji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menyusun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serangkaian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kode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untuk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membangun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suatu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program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Komputer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.</a:t>
            </a:r>
          </a:p>
          <a:p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Bertujuan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agar program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dapat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berjalan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bekerja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sesuai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dengan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keinginan</a:t>
            </a:r>
            <a:r>
              <a:rPr 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</a:t>
            </a:r>
            <a:endParaRPr lang="en-US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34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F323-7C52-4E2B-B121-29A24E6E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3BE4E6-CF47-41B4-AC14-A2BA9B58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1" t="33879" r="64897" b="60639"/>
          <a:stretch/>
        </p:blipFill>
        <p:spPr>
          <a:xfrm>
            <a:off x="838200" y="3156662"/>
            <a:ext cx="3951948" cy="508109"/>
          </a:xfr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834D582C-207D-4541-8940-F7DC44B8B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6" t="66150" r="73195" b="30073"/>
          <a:stretch/>
        </p:blipFill>
        <p:spPr>
          <a:xfrm>
            <a:off x="838200" y="3730287"/>
            <a:ext cx="2885661" cy="5401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29F88D-C3C7-4E1C-87C7-6C19F49E0167}"/>
              </a:ext>
            </a:extLst>
          </p:cNvPr>
          <p:cNvSpPr/>
          <p:nvPr/>
        </p:nvSpPr>
        <p:spPr>
          <a:xfrm>
            <a:off x="4962939" y="3664770"/>
            <a:ext cx="728870" cy="505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3C65E-EB32-4110-BFBE-874D38B777C3}"/>
              </a:ext>
            </a:extLst>
          </p:cNvPr>
          <p:cNvSpPr txBox="1"/>
          <p:nvPr/>
        </p:nvSpPr>
        <p:spPr>
          <a:xfrm>
            <a:off x="5864600" y="2947989"/>
            <a:ext cx="5913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Berlin Sans FB" panose="020E0602020502020306" pitchFamily="34" charset="0"/>
              </a:rPr>
              <a:t>Mengunci</a:t>
            </a:r>
            <a:r>
              <a:rPr lang="en-US" sz="4000" dirty="0">
                <a:latin typeface="Berlin Sans FB" panose="020E0602020502020306" pitchFamily="34" charset="0"/>
              </a:rPr>
              <a:t> FPS </a:t>
            </a:r>
            <a:r>
              <a:rPr lang="en-US" sz="4000" dirty="0" err="1">
                <a:latin typeface="Berlin Sans FB" panose="020E0602020502020306" pitchFamily="34" charset="0"/>
              </a:rPr>
              <a:t>menjadi</a:t>
            </a:r>
            <a:r>
              <a:rPr lang="en-US" sz="4000" dirty="0">
                <a:latin typeface="Berlin Sans FB" panose="020E0602020502020306" pitchFamily="34" charset="0"/>
              </a:rPr>
              <a:t> 60.</a:t>
            </a:r>
          </a:p>
          <a:p>
            <a:r>
              <a:rPr lang="en-US" sz="4000" dirty="0">
                <a:latin typeface="Berlin Sans FB" panose="020E0602020502020306" pitchFamily="34" charset="0"/>
              </a:rPr>
              <a:t>(</a:t>
            </a:r>
            <a:r>
              <a:rPr lang="en-US" sz="4000" dirty="0" err="1">
                <a:latin typeface="Berlin Sans FB" panose="020E0602020502020306" pitchFamily="34" charset="0"/>
              </a:rPr>
              <a:t>animasi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menjadi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lebih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halus</a:t>
            </a:r>
            <a:r>
              <a:rPr lang="en-US" sz="4000" dirty="0">
                <a:latin typeface="Berlin Sans FB" panose="020E0602020502020306" pitchFamily="34" charset="0"/>
              </a:rPr>
              <a:t>)</a:t>
            </a:r>
            <a:endParaRPr lang="en-ID" sz="4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6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6F0F8E1-CEF8-494A-889A-F87F445A7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t="52031" r="57633" b="37280"/>
          <a:stretch/>
        </p:blipFill>
        <p:spPr>
          <a:xfrm>
            <a:off x="4074433" y="434092"/>
            <a:ext cx="4043133" cy="10065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A8E65-E020-429A-ADBC-84FE2DC5E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34" b="23995"/>
          <a:stretch/>
        </p:blipFill>
        <p:spPr>
          <a:xfrm>
            <a:off x="4678017" y="2637083"/>
            <a:ext cx="2835964" cy="158383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7F41D83-EDF6-4181-A4ED-3C8C8AA902E8}"/>
              </a:ext>
            </a:extLst>
          </p:cNvPr>
          <p:cNvSpPr/>
          <p:nvPr/>
        </p:nvSpPr>
        <p:spPr>
          <a:xfrm>
            <a:off x="5844209" y="1842052"/>
            <a:ext cx="503583" cy="649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872AE27-0F3C-463C-8BB5-468F0BF126F1}"/>
              </a:ext>
            </a:extLst>
          </p:cNvPr>
          <p:cNvSpPr/>
          <p:nvPr/>
        </p:nvSpPr>
        <p:spPr>
          <a:xfrm>
            <a:off x="5844207" y="4522586"/>
            <a:ext cx="503583" cy="649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3D6CF-07EC-40FC-8477-69901CEAD0CF}"/>
              </a:ext>
            </a:extLst>
          </p:cNvPr>
          <p:cNvSpPr txBox="1"/>
          <p:nvPr/>
        </p:nvSpPr>
        <p:spPr>
          <a:xfrm>
            <a:off x="3723432" y="5473613"/>
            <a:ext cx="4745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erlin Sans FB" panose="020E0602020502020306" pitchFamily="34" charset="0"/>
              </a:rPr>
              <a:t>Code </a:t>
            </a:r>
            <a:r>
              <a:rPr lang="en-US" sz="4000" dirty="0" err="1">
                <a:latin typeface="Berlin Sans FB" panose="020E0602020502020306" pitchFamily="34" charset="0"/>
              </a:rPr>
              <a:t>akan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berhenti</a:t>
            </a:r>
            <a:r>
              <a:rPr lang="en-US" sz="4000" dirty="0">
                <a:latin typeface="Berlin Sans FB" panose="020E0602020502020306" pitchFamily="34" charset="0"/>
              </a:rPr>
              <a:t>.</a:t>
            </a:r>
            <a:endParaRPr lang="en-ID" sz="4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6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813E3-2EED-405A-A59D-F9F7D780C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t="38641" r="28260" b="53046"/>
          <a:stretch/>
        </p:blipFill>
        <p:spPr>
          <a:xfrm>
            <a:off x="322718" y="371060"/>
            <a:ext cx="11546563" cy="897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FD46E-9918-43AA-9AEA-9E0B9CFB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6" y="3062082"/>
            <a:ext cx="5466521" cy="204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6BD25-AEBF-4AF6-9654-B82A111ED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6" y="5112027"/>
            <a:ext cx="5466521" cy="114797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D4F2C53-B987-423D-8E20-099CAEE980D6}"/>
              </a:ext>
            </a:extLst>
          </p:cNvPr>
          <p:cNvSpPr/>
          <p:nvPr/>
        </p:nvSpPr>
        <p:spPr>
          <a:xfrm>
            <a:off x="6095999" y="1749287"/>
            <a:ext cx="569844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462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76264-DAE0-4A45-B605-9556A55AE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24529" r="10434" b="25012"/>
          <a:stretch/>
        </p:blipFill>
        <p:spPr>
          <a:xfrm>
            <a:off x="1985413" y="314739"/>
            <a:ext cx="8221173" cy="311426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D5A08D-06AE-4320-B87D-ED70AD68CF47}"/>
              </a:ext>
            </a:extLst>
          </p:cNvPr>
          <p:cNvSpPr/>
          <p:nvPr/>
        </p:nvSpPr>
        <p:spPr>
          <a:xfrm>
            <a:off x="5907155" y="3659529"/>
            <a:ext cx="377688" cy="555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7BF9A-A205-401A-A1CD-6B72679040F4}"/>
              </a:ext>
            </a:extLst>
          </p:cNvPr>
          <p:cNvSpPr txBox="1"/>
          <p:nvPr/>
        </p:nvSpPr>
        <p:spPr>
          <a:xfrm>
            <a:off x="1210273" y="4235288"/>
            <a:ext cx="5288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erlin Sans FB" panose="020E0602020502020306" pitchFamily="34" charset="0"/>
              </a:rPr>
              <a:t>Memuat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gambar</a:t>
            </a:r>
            <a:r>
              <a:rPr lang="en-US" sz="3600" dirty="0">
                <a:latin typeface="Berlin Sans FB" panose="020E0602020502020306" pitchFamily="34" charset="0"/>
              </a:rPr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erlin Sans FB" panose="020E0602020502020306" pitchFamily="34" charset="0"/>
              </a:rPr>
              <a:t>Mengatur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posisi</a:t>
            </a:r>
            <a:r>
              <a:rPr lang="en-US" sz="3600" dirty="0">
                <a:latin typeface="Berlin Sans FB" panose="020E0602020502020306" pitchFamily="34" charset="0"/>
              </a:rPr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erlin Sans FB" panose="020E0602020502020306" pitchFamily="34" charset="0"/>
              </a:rPr>
              <a:t>Menambah</a:t>
            </a:r>
            <a:r>
              <a:rPr lang="en-US" sz="3600" dirty="0">
                <a:latin typeface="Berlin Sans FB" panose="020E0602020502020306" pitchFamily="34" charset="0"/>
              </a:rPr>
              <a:t> audio</a:t>
            </a:r>
            <a:endParaRPr lang="en-ID" sz="3600" dirty="0">
              <a:latin typeface="Berlin Sans FB" panose="020E06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F6AB1-A0D0-4AD2-9C01-D1A9B39F0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38834" r="51632" b="29266"/>
          <a:stretch/>
        </p:blipFill>
        <p:spPr>
          <a:xfrm>
            <a:off x="7177138" y="3937181"/>
            <a:ext cx="3404722" cy="23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C1453-9F91-4FB8-A0DF-34CD7AAD3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0" t="22596" r="14457" b="14379"/>
          <a:stretch/>
        </p:blipFill>
        <p:spPr>
          <a:xfrm>
            <a:off x="2845966" y="168966"/>
            <a:ext cx="6500068" cy="326003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7C8E7FB7-92E9-42BA-AFFB-085FAC94BE90}"/>
              </a:ext>
            </a:extLst>
          </p:cNvPr>
          <p:cNvSpPr/>
          <p:nvPr/>
        </p:nvSpPr>
        <p:spPr>
          <a:xfrm>
            <a:off x="5907156" y="3659529"/>
            <a:ext cx="377688" cy="555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E16B-98B0-44BD-9949-5A8DB81635B5}"/>
              </a:ext>
            </a:extLst>
          </p:cNvPr>
          <p:cNvSpPr txBox="1"/>
          <p:nvPr/>
        </p:nvSpPr>
        <p:spPr>
          <a:xfrm>
            <a:off x="760406" y="4445363"/>
            <a:ext cx="5524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erlin Sans FB" panose="020E0602020502020306" pitchFamily="34" charset="0"/>
              </a:rPr>
              <a:t>Memuat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gambar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objek</a:t>
            </a:r>
            <a:r>
              <a:rPr lang="en-US" sz="3600" dirty="0">
                <a:latin typeface="Berlin Sans FB" panose="020E0602020502020306" pitchFamily="34" charset="0"/>
              </a:rPr>
              <a:t> (</a:t>
            </a:r>
            <a:r>
              <a:rPr lang="en-US" sz="3600" dirty="0" err="1">
                <a:latin typeface="Berlin Sans FB" panose="020E0602020502020306" pitchFamily="34" charset="0"/>
              </a:rPr>
              <a:t>lalat</a:t>
            </a:r>
            <a:r>
              <a:rPr lang="en-US" sz="3600" dirty="0">
                <a:latin typeface="Berlin Sans FB" panose="020E0602020502020306" pitchFamily="34" charset="0"/>
              </a:rPr>
              <a:t> dan </a:t>
            </a:r>
            <a:r>
              <a:rPr lang="en-US" sz="3600" dirty="0" err="1">
                <a:latin typeface="Berlin Sans FB" panose="020E0602020502020306" pitchFamily="34" charset="0"/>
              </a:rPr>
              <a:t>siput</a:t>
            </a:r>
            <a:r>
              <a:rPr lang="en-US" sz="3600" dirty="0">
                <a:latin typeface="Berlin Sans FB" panose="020E0602020502020306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Berlin Sans FB" panose="020E0602020502020306" pitchFamily="34" charset="0"/>
              </a:rPr>
              <a:t>Mengatur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posisi</a:t>
            </a:r>
            <a:r>
              <a:rPr lang="en-US" sz="3600" dirty="0"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latin typeface="Berlin Sans FB" panose="020E0602020502020306" pitchFamily="34" charset="0"/>
              </a:rPr>
              <a:t>objek</a:t>
            </a:r>
            <a:r>
              <a:rPr lang="en-US" sz="3600" dirty="0">
                <a:latin typeface="Berlin Sans FB" panose="020E0602020502020306" pitchFamily="34" charset="0"/>
              </a:rPr>
              <a:t>.</a:t>
            </a:r>
            <a:endParaRPr lang="en-ID" sz="3600" dirty="0">
              <a:latin typeface="Berlin Sans FB" panose="020E0602020502020306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881943-CE93-4754-BBB8-4CF74D8A1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3" t="50124" r="43237" b="31861"/>
          <a:stretch/>
        </p:blipFill>
        <p:spPr>
          <a:xfrm>
            <a:off x="6624337" y="4791145"/>
            <a:ext cx="2218958" cy="1445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0ED3E-C9C8-410E-943F-9ABB95D850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42154" r="29895" b="33130"/>
          <a:stretch/>
        </p:blipFill>
        <p:spPr>
          <a:xfrm>
            <a:off x="9015574" y="3659529"/>
            <a:ext cx="2218957" cy="15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36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E0DC79-0325-47DB-866C-28DF0CC2F2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0" t="45796" r="45218" b="29265"/>
          <a:stretch/>
        </p:blipFill>
        <p:spPr>
          <a:xfrm>
            <a:off x="2584004" y="324081"/>
            <a:ext cx="7023992" cy="2323322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CB36468-809A-4FA2-909E-A471B7140F99}"/>
              </a:ext>
            </a:extLst>
          </p:cNvPr>
          <p:cNvSpPr/>
          <p:nvPr/>
        </p:nvSpPr>
        <p:spPr>
          <a:xfrm>
            <a:off x="5913782" y="2715466"/>
            <a:ext cx="364435" cy="559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65E1C66C-A084-4ADB-9CAB-4206609E80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20" end="53247"/>
                </p14:media>
              </p:ext>
            </p:extLst>
          </p:nvPr>
        </p:nvPicPr>
        <p:blipFill rotWithShape="1">
          <a:blip r:embed="rId5"/>
          <a:srcRect l="20762" t="50011" r="58478" b="27381"/>
          <a:stretch/>
        </p:blipFill>
        <p:spPr>
          <a:xfrm>
            <a:off x="6702481" y="3379304"/>
            <a:ext cx="4658428" cy="27034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D1B48C-0E5F-460F-8357-F8FDDE808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03" y="3798971"/>
            <a:ext cx="1605363" cy="2107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F5AEAD-4612-4BFE-B072-FF718B40A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56" y="3798972"/>
            <a:ext cx="1605363" cy="2107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65985E57-48C9-4F82-A546-171112AA78B9}"/>
              </a:ext>
            </a:extLst>
          </p:cNvPr>
          <p:cNvSpPr/>
          <p:nvPr/>
        </p:nvSpPr>
        <p:spPr>
          <a:xfrm>
            <a:off x="2195088" y="4363795"/>
            <a:ext cx="1242391" cy="73446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560FB-64B3-4B7C-B983-A7756EF8BDE8}"/>
              </a:ext>
            </a:extLst>
          </p:cNvPr>
          <p:cNvSpPr txBox="1"/>
          <p:nvPr/>
        </p:nvSpPr>
        <p:spPr>
          <a:xfrm>
            <a:off x="1047531" y="3214527"/>
            <a:ext cx="59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  <a:endParaRPr lang="en-ID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81194-C4A5-4923-9226-A7B6652F2D1A}"/>
              </a:ext>
            </a:extLst>
          </p:cNvPr>
          <p:cNvSpPr txBox="1"/>
          <p:nvPr/>
        </p:nvSpPr>
        <p:spPr>
          <a:xfrm>
            <a:off x="4148586" y="3205934"/>
            <a:ext cx="59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  <a:endParaRPr lang="en-ID" sz="28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90E95B5-FAB9-4930-BB5A-B28CEF815E6F}"/>
              </a:ext>
            </a:extLst>
          </p:cNvPr>
          <p:cNvSpPr/>
          <p:nvPr/>
        </p:nvSpPr>
        <p:spPr>
          <a:xfrm>
            <a:off x="5435048" y="4638661"/>
            <a:ext cx="899492" cy="427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16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F0BC-9A0A-4687-B961-F7D6F02691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t="50000" r="56305" b="33325"/>
          <a:stretch/>
        </p:blipFill>
        <p:spPr>
          <a:xfrm>
            <a:off x="553607" y="368777"/>
            <a:ext cx="6737311" cy="2038923"/>
          </a:xfrm>
          <a:prstGeom prst="rect">
            <a:avLst/>
          </a:prstGeom>
        </p:spPr>
      </p:pic>
      <p:pic>
        <p:nvPicPr>
          <p:cNvPr id="4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8B452458-C582-4812-840F-7958AB637E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630" end="16040"/>
                </p14:media>
              </p:ext>
            </p:extLst>
          </p:nvPr>
        </p:nvPicPr>
        <p:blipFill rotWithShape="1">
          <a:blip r:embed="rId5"/>
          <a:srcRect l="33916" t="40225" r="20969" b="42755"/>
          <a:stretch/>
        </p:blipFill>
        <p:spPr>
          <a:xfrm>
            <a:off x="3149677" y="3860287"/>
            <a:ext cx="5825160" cy="1171046"/>
          </a:xfrm>
          <a:prstGeom prst="rect">
            <a:avLst/>
          </a:prstGeom>
        </p:spPr>
      </p:pic>
      <p:pic>
        <p:nvPicPr>
          <p:cNvPr id="5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AF222FF3-A27F-4A26-88E9-52D1414DF2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49" end="52439"/>
                </p14:media>
              </p:ext>
            </p:extLst>
          </p:nvPr>
        </p:nvPicPr>
        <p:blipFill rotWithShape="1">
          <a:blip r:embed="rId6"/>
          <a:srcRect l="40538" t="58097" r="20969" b="27381"/>
          <a:stretch/>
        </p:blipFill>
        <p:spPr>
          <a:xfrm>
            <a:off x="3149677" y="5185552"/>
            <a:ext cx="5892637" cy="118461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162F484-5C3F-4E42-89FE-1756B5CC0E0C}"/>
              </a:ext>
            </a:extLst>
          </p:cNvPr>
          <p:cNvSpPr/>
          <p:nvPr/>
        </p:nvSpPr>
        <p:spPr>
          <a:xfrm>
            <a:off x="5913779" y="2705261"/>
            <a:ext cx="364435" cy="5599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82566-E7B0-4356-9B17-4451D9B394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t="56622" r="67827" b="28685"/>
          <a:stretch/>
        </p:blipFill>
        <p:spPr>
          <a:xfrm>
            <a:off x="7500989" y="392042"/>
            <a:ext cx="4137404" cy="20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518997-FED3-411C-BF95-A483CC455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t="24940" r="52640" b="65974"/>
          <a:stretch/>
        </p:blipFill>
        <p:spPr>
          <a:xfrm>
            <a:off x="384313" y="521914"/>
            <a:ext cx="6215269" cy="896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7180F-2328-491E-80BF-E074B7F2B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53745" r="18476" b="34463"/>
          <a:stretch/>
        </p:blipFill>
        <p:spPr>
          <a:xfrm>
            <a:off x="384313" y="1417982"/>
            <a:ext cx="7686261" cy="808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9FE2F-3E7E-4563-8303-6DD85762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8" t="60875" r="18478" b="34485"/>
          <a:stretch/>
        </p:blipFill>
        <p:spPr>
          <a:xfrm>
            <a:off x="384313" y="2226365"/>
            <a:ext cx="7805530" cy="322987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F35D6FB-71A3-4ADE-A5DA-FBA550F2331E}"/>
              </a:ext>
            </a:extLst>
          </p:cNvPr>
          <p:cNvSpPr/>
          <p:nvPr/>
        </p:nvSpPr>
        <p:spPr>
          <a:xfrm>
            <a:off x="4850296" y="2782957"/>
            <a:ext cx="291547" cy="4373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2031C-A2D9-4BE8-98F9-AEF501C830C0}"/>
              </a:ext>
            </a:extLst>
          </p:cNvPr>
          <p:cNvSpPr txBox="1"/>
          <p:nvPr/>
        </p:nvSpPr>
        <p:spPr>
          <a:xfrm>
            <a:off x="384313" y="3380926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Setiap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objek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muncul</a:t>
            </a:r>
            <a:r>
              <a:rPr lang="en-US" sz="3200" dirty="0">
                <a:latin typeface="Berlin Sans FB" panose="020E0602020502020306" pitchFamily="34" charset="0"/>
              </a:rPr>
              <a:t> dengan </a:t>
            </a:r>
            <a:r>
              <a:rPr lang="en-US" sz="3200" dirty="0" err="1">
                <a:latin typeface="Berlin Sans FB" panose="020E0602020502020306" pitchFamily="34" charset="0"/>
              </a:rPr>
              <a:t>jeda</a:t>
            </a:r>
            <a:r>
              <a:rPr lang="en-US" sz="3200" dirty="0">
                <a:latin typeface="Berlin Sans FB" panose="020E0602020502020306" pitchFamily="34" charset="0"/>
              </a:rPr>
              <a:t> 1500 </a:t>
            </a:r>
            <a:r>
              <a:rPr lang="en-US" sz="3200" dirty="0" err="1">
                <a:latin typeface="Berlin Sans FB" panose="020E0602020502020306" pitchFamily="34" charset="0"/>
              </a:rPr>
              <a:t>milidetik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Peluang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munculnya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objek</a:t>
            </a:r>
            <a:r>
              <a:rPr lang="en-US" sz="3200" dirty="0">
                <a:latin typeface="Berlin Sans FB" panose="020E0602020502020306" pitchFamily="34" charset="0"/>
              </a:rPr>
              <a:t>: fly 25%, snail 75%.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Objek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muncul</a:t>
            </a:r>
            <a:r>
              <a:rPr lang="en-US" sz="3200" dirty="0">
                <a:latin typeface="Berlin Sans FB" panose="020E0602020502020306" pitchFamily="34" charset="0"/>
              </a:rPr>
              <a:t> di </a:t>
            </a:r>
            <a:r>
              <a:rPr lang="en-US" sz="3200" dirty="0" err="1">
                <a:latin typeface="Berlin Sans FB" panose="020E0602020502020306" pitchFamily="34" charset="0"/>
              </a:rPr>
              <a:t>antara</a:t>
            </a:r>
            <a:r>
              <a:rPr lang="en-US" sz="3200" dirty="0">
                <a:latin typeface="Berlin Sans FB" panose="020E0602020502020306" pitchFamily="34" charset="0"/>
              </a:rPr>
              <a:t> 900-1100px, </a:t>
            </a:r>
            <a:r>
              <a:rPr lang="en-US" sz="3200" dirty="0" err="1">
                <a:latin typeface="Berlin Sans FB" panose="020E0602020502020306" pitchFamily="34" charset="0"/>
              </a:rPr>
              <a:t>sehingga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kemunculan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objek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beragam</a:t>
            </a:r>
            <a:r>
              <a:rPr lang="en-US" sz="3200" dirty="0">
                <a:latin typeface="Berlin Sans FB" panose="020E0602020502020306" pitchFamily="34" charset="0"/>
              </a:rPr>
              <a:t> (</a:t>
            </a:r>
            <a:r>
              <a:rPr lang="en-US" sz="3200" dirty="0" err="1">
                <a:latin typeface="Berlin Sans FB" panose="020E0602020502020306" pitchFamily="34" charset="0"/>
              </a:rPr>
              <a:t>tidak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monoton</a:t>
            </a:r>
            <a:r>
              <a:rPr lang="en-US" sz="3200" dirty="0">
                <a:latin typeface="Berlin Sans FB" panose="020E0602020502020306" pitchFamily="34" charset="0"/>
              </a:rPr>
              <a:t>).</a:t>
            </a:r>
            <a:endParaRPr lang="en-ID" sz="3200" dirty="0">
              <a:latin typeface="Berlin Sans FB" panose="020E0602020502020306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F59A41-4E02-4E0B-9D23-8B79BB10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351" y="3204264"/>
            <a:ext cx="178689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2B52CC-56BE-4800-B6D6-AF062E8D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45" y="4458604"/>
            <a:ext cx="1387902" cy="6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9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FF830-013E-45D3-95BC-637F62D38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42509" r="63478" b="44151"/>
          <a:stretch/>
        </p:blipFill>
        <p:spPr>
          <a:xfrm>
            <a:off x="291547" y="450574"/>
            <a:ext cx="5571291" cy="196132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68CF732-F43D-4D34-B4CD-A2ABF2524F2F}"/>
              </a:ext>
            </a:extLst>
          </p:cNvPr>
          <p:cNvSpPr/>
          <p:nvPr/>
        </p:nvSpPr>
        <p:spPr>
          <a:xfrm rot="2390831">
            <a:off x="2462146" y="2974333"/>
            <a:ext cx="1012683" cy="575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E0C80-26E4-4FDC-B11E-69C807F5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13" y="4660863"/>
            <a:ext cx="1146057" cy="545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5B0660-EEAA-4646-933E-8411DCE0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07" y="4660863"/>
            <a:ext cx="1091482" cy="54574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5444A8A-ED95-4547-A59A-B4E19514DA6A}"/>
              </a:ext>
            </a:extLst>
          </p:cNvPr>
          <p:cNvSpPr/>
          <p:nvPr/>
        </p:nvSpPr>
        <p:spPr>
          <a:xfrm rot="10800000">
            <a:off x="2385392" y="4337404"/>
            <a:ext cx="1086678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5F174C-F173-4527-ADDC-D0DA9843B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2" t="51982" r="26521" b="17278"/>
          <a:stretch/>
        </p:blipFill>
        <p:spPr>
          <a:xfrm>
            <a:off x="3964463" y="3635461"/>
            <a:ext cx="3147506" cy="180019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E4B9F2-08DB-4205-94FA-85432F098050}"/>
              </a:ext>
            </a:extLst>
          </p:cNvPr>
          <p:cNvSpPr/>
          <p:nvPr/>
        </p:nvSpPr>
        <p:spPr>
          <a:xfrm>
            <a:off x="7534916" y="4337404"/>
            <a:ext cx="1012683" cy="575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C67C11-80FE-4300-9A84-431B33A04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73" y="3081554"/>
            <a:ext cx="1761692" cy="8808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388BE6-ADE8-4B3F-9D79-C05130227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87" y="4660863"/>
            <a:ext cx="1849778" cy="880846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9C38964-6D9E-438D-8ADA-5A264F8600DA}"/>
              </a:ext>
            </a:extLst>
          </p:cNvPr>
          <p:cNvSpPr/>
          <p:nvPr/>
        </p:nvSpPr>
        <p:spPr>
          <a:xfrm>
            <a:off x="8998173" y="2909170"/>
            <a:ext cx="1761692" cy="122561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AF5E19FB-7FCC-4833-B594-B40AFBF56D77}"/>
              </a:ext>
            </a:extLst>
          </p:cNvPr>
          <p:cNvSpPr/>
          <p:nvPr/>
        </p:nvSpPr>
        <p:spPr>
          <a:xfrm>
            <a:off x="9064434" y="4668952"/>
            <a:ext cx="1651961" cy="10753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085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27A91-43EC-4B39-9FC1-495704DC5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41493" r="48971" b="42669"/>
          <a:stretch/>
        </p:blipFill>
        <p:spPr>
          <a:xfrm>
            <a:off x="913508" y="573487"/>
            <a:ext cx="6275899" cy="1456905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EE2C606-3A59-48A9-856F-C55DB5783271}"/>
              </a:ext>
            </a:extLst>
          </p:cNvPr>
          <p:cNvSpPr/>
          <p:nvPr/>
        </p:nvSpPr>
        <p:spPr>
          <a:xfrm>
            <a:off x="5479772" y="2526194"/>
            <a:ext cx="622852" cy="8613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27C83E5B-1969-4A0C-BCB1-30D19D8F58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428" end="26540"/>
                </p14:media>
              </p:ext>
            </p:extLst>
          </p:nvPr>
        </p:nvPicPr>
        <p:blipFill rotWithShape="1">
          <a:blip r:embed="rId5"/>
          <a:srcRect l="21155" t="34204" r="49151" b="29407"/>
          <a:stretch/>
        </p:blipFill>
        <p:spPr>
          <a:xfrm>
            <a:off x="3860840" y="3588009"/>
            <a:ext cx="3865177" cy="25244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5E03E2-12C1-4942-93FB-9EF0812C3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9" t="59009" r="64125" b="24765"/>
          <a:stretch/>
        </p:blipFill>
        <p:spPr>
          <a:xfrm>
            <a:off x="7410064" y="550644"/>
            <a:ext cx="3868428" cy="1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1922" y="436728"/>
            <a:ext cx="7588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erlin Sans FB" panose="020E0602020502020306" pitchFamily="34" charset="0"/>
              </a:rPr>
              <a:t>Ilustrasi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Bahasa</a:t>
            </a:r>
            <a:r>
              <a:rPr lang="en-US" sz="4000" dirty="0">
                <a:latin typeface="Berlin Sans FB" panose="020E0602020502020306" pitchFamily="34" charset="0"/>
              </a:rPr>
              <a:t> </a:t>
            </a:r>
            <a:r>
              <a:rPr lang="en-US" sz="4000" dirty="0" err="1">
                <a:latin typeface="Berlin Sans FB" panose="020E0602020502020306" pitchFamily="34" charset="0"/>
              </a:rPr>
              <a:t>Pemrograman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1" y="3179948"/>
            <a:ext cx="1933435" cy="1933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83" y="3179947"/>
            <a:ext cx="1933435" cy="1933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465" y="3179947"/>
            <a:ext cx="1933435" cy="19334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599" y="1408949"/>
            <a:ext cx="2632253" cy="15066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2593" y="5459105"/>
            <a:ext cx="1959873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Berlin Sans FB" panose="020E0602020502020306" pitchFamily="34" charset="0"/>
              </a:rPr>
              <a:t>Manusia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8487" y="5377703"/>
            <a:ext cx="2735025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Berlin Sans FB" panose="020E0602020502020306" pitchFamily="34" charset="0"/>
              </a:rPr>
              <a:t>Bahasa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Pemrograman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46918" y="5377703"/>
            <a:ext cx="1959873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Berlin Sans FB" panose="020E0602020502020306" pitchFamily="34" charset="0"/>
              </a:rPr>
              <a:t>Komputer</a:t>
            </a:r>
            <a:endParaRPr lang="en-US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33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22D30-5DFB-40D0-B004-C445C7086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 t="44233" r="23117" b="32316"/>
          <a:stretch/>
        </p:blipFill>
        <p:spPr>
          <a:xfrm>
            <a:off x="1247003" y="652668"/>
            <a:ext cx="9697993" cy="1959962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8CB554F-8858-45DD-B07F-1C6E0937CE89}"/>
              </a:ext>
            </a:extLst>
          </p:cNvPr>
          <p:cNvSpPr/>
          <p:nvPr/>
        </p:nvSpPr>
        <p:spPr>
          <a:xfrm>
            <a:off x="5844208" y="2779644"/>
            <a:ext cx="503584" cy="649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xel(gameplay)">
            <a:hlinkClick r:id="" action="ppaction://media"/>
            <a:extLst>
              <a:ext uri="{FF2B5EF4-FFF2-40B4-BE49-F238E27FC236}">
                <a16:creationId xmlns:a16="http://schemas.microsoft.com/office/drawing/2014/main" id="{F9DB9D62-85E1-4CA4-9F59-5661FDA8EF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78" end="48245"/>
                </p14:media>
              </p:ext>
            </p:extLst>
          </p:nvPr>
        </p:nvPicPr>
        <p:blipFill rotWithShape="1">
          <a:blip r:embed="rId5"/>
          <a:srcRect l="44392" t="29308" r="44384" b="65653"/>
          <a:stretch/>
        </p:blipFill>
        <p:spPr>
          <a:xfrm>
            <a:off x="4498015" y="4248507"/>
            <a:ext cx="3195969" cy="7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0C61A9-38BE-414C-8E4F-BEBDF76F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 t="24915" r="18587" b="19986"/>
          <a:stretch/>
        </p:blipFill>
        <p:spPr>
          <a:xfrm>
            <a:off x="857478" y="278733"/>
            <a:ext cx="4941425" cy="2176671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EF37FF6-CDDB-4CF7-AF19-1741141CCC38}"/>
              </a:ext>
            </a:extLst>
          </p:cNvPr>
          <p:cNvSpPr/>
          <p:nvPr/>
        </p:nvSpPr>
        <p:spPr>
          <a:xfrm>
            <a:off x="5798903" y="2601360"/>
            <a:ext cx="583096" cy="705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7DEA9-4218-41B2-B05B-693DE76FB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t="19702" r="21012" b="23945"/>
          <a:stretch/>
        </p:blipFill>
        <p:spPr>
          <a:xfrm>
            <a:off x="6435364" y="3781837"/>
            <a:ext cx="4967428" cy="2684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FCC660-316D-41C9-B6E2-BE6956695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20276" r="20652" b="23852"/>
          <a:stretch/>
        </p:blipFill>
        <p:spPr>
          <a:xfrm>
            <a:off x="789208" y="3781839"/>
            <a:ext cx="5015244" cy="2684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9086D8-3007-46B3-BD45-C2FCD5E9A5EA}"/>
              </a:ext>
            </a:extLst>
          </p:cNvPr>
          <p:cNvSpPr txBox="1"/>
          <p:nvPr/>
        </p:nvSpPr>
        <p:spPr>
          <a:xfrm>
            <a:off x="2073165" y="3307158"/>
            <a:ext cx="241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Menu Screen</a:t>
            </a:r>
            <a:endParaRPr lang="en-ID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6C085-0F85-47C3-945A-0BF922909E36}"/>
              </a:ext>
            </a:extLst>
          </p:cNvPr>
          <p:cNvSpPr txBox="1"/>
          <p:nvPr/>
        </p:nvSpPr>
        <p:spPr>
          <a:xfrm>
            <a:off x="7571036" y="3307038"/>
            <a:ext cx="334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Over Screen</a:t>
            </a:r>
            <a:endParaRPr lang="en-ID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8DF7C-EE52-4A20-9D3F-99A88374DA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34986" r="18369" b="15926"/>
          <a:stretch/>
        </p:blipFill>
        <p:spPr>
          <a:xfrm>
            <a:off x="6479165" y="277336"/>
            <a:ext cx="5241235" cy="21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203A23-966E-47D3-A414-55980C85D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t="59327" r="33153" b="19406"/>
          <a:stretch/>
        </p:blipFill>
        <p:spPr>
          <a:xfrm>
            <a:off x="2587790" y="265045"/>
            <a:ext cx="7016417" cy="172278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0D01AF7-976D-4A9F-B5EC-4AE73635EFB8}"/>
              </a:ext>
            </a:extLst>
          </p:cNvPr>
          <p:cNvSpPr/>
          <p:nvPr/>
        </p:nvSpPr>
        <p:spPr>
          <a:xfrm>
            <a:off x="5811077" y="2226365"/>
            <a:ext cx="569844" cy="715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D7CD9-1681-469E-9AF4-960FCE9047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20276" r="20652" b="23852"/>
          <a:stretch/>
        </p:blipFill>
        <p:spPr>
          <a:xfrm>
            <a:off x="835859" y="2750645"/>
            <a:ext cx="3219037" cy="1722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1ED76-5EE6-4CCA-BC93-2376358B0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t="19702" r="21012" b="23945"/>
          <a:stretch/>
        </p:blipFill>
        <p:spPr>
          <a:xfrm>
            <a:off x="835859" y="4870174"/>
            <a:ext cx="3219037" cy="1739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8A02C0-31AD-4F38-8EA6-0A394ACB8CD9}"/>
              </a:ext>
            </a:extLst>
          </p:cNvPr>
          <p:cNvSpPr txBox="1"/>
          <p:nvPr/>
        </p:nvSpPr>
        <p:spPr>
          <a:xfrm>
            <a:off x="1237738" y="2209511"/>
            <a:ext cx="2415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Menu Screen</a:t>
            </a:r>
            <a:endParaRPr lang="en-ID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7DEF4-B58F-4F4E-96D1-BB29F4B59B42}"/>
              </a:ext>
            </a:extLst>
          </p:cNvPr>
          <p:cNvSpPr txBox="1"/>
          <p:nvPr/>
        </p:nvSpPr>
        <p:spPr>
          <a:xfrm>
            <a:off x="917200" y="4436936"/>
            <a:ext cx="334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 Over Screen</a:t>
            </a:r>
            <a:endParaRPr lang="en-ID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187CAB-2CD1-4EED-8DD5-A4DFF0EA05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t="20275" r="20777" b="24239"/>
          <a:stretch/>
        </p:blipFill>
        <p:spPr>
          <a:xfrm>
            <a:off x="6979975" y="3288666"/>
            <a:ext cx="4294825" cy="229654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08F02B-7381-4082-AF84-BC3BB97C025D}"/>
              </a:ext>
            </a:extLst>
          </p:cNvPr>
          <p:cNvSpPr/>
          <p:nvPr/>
        </p:nvSpPr>
        <p:spPr>
          <a:xfrm>
            <a:off x="4756835" y="4234657"/>
            <a:ext cx="1258958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D040F-BBD1-4B2D-B6E2-653FF19817C5}"/>
              </a:ext>
            </a:extLst>
          </p:cNvPr>
          <p:cNvSpPr txBox="1"/>
          <p:nvPr/>
        </p:nvSpPr>
        <p:spPr>
          <a:xfrm>
            <a:off x="4628319" y="3741152"/>
            <a:ext cx="236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Tombol</a:t>
            </a:r>
            <a:r>
              <a:rPr lang="en-US" sz="2400" dirty="0"/>
              <a:t> Enter</a:t>
            </a:r>
            <a:endParaRPr lang="en-ID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53791-AAF4-4D28-8443-075B839710F9}"/>
              </a:ext>
            </a:extLst>
          </p:cNvPr>
          <p:cNvSpPr txBox="1"/>
          <p:nvPr/>
        </p:nvSpPr>
        <p:spPr>
          <a:xfrm>
            <a:off x="7808504" y="2765446"/>
            <a:ext cx="2994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Gameplay Screen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09091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3AAF0-3EDB-41EB-A1B5-D39103AB8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20856" r="40978" b="53818"/>
          <a:stretch/>
        </p:blipFill>
        <p:spPr>
          <a:xfrm>
            <a:off x="2596402" y="250182"/>
            <a:ext cx="6999178" cy="198892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3C7024E-5A43-4808-B7E4-B5FA7D545B83}"/>
              </a:ext>
            </a:extLst>
          </p:cNvPr>
          <p:cNvSpPr/>
          <p:nvPr/>
        </p:nvSpPr>
        <p:spPr>
          <a:xfrm>
            <a:off x="5910469" y="2465822"/>
            <a:ext cx="371061" cy="382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AECF2-E02C-4DF5-8566-E4D445AF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36" y="2848479"/>
            <a:ext cx="1240620" cy="1532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240F51-D293-4262-84F6-2776C4BA66A7}"/>
              </a:ext>
            </a:extLst>
          </p:cNvPr>
          <p:cNvSpPr txBox="1"/>
          <p:nvPr/>
        </p:nvSpPr>
        <p:spPr>
          <a:xfrm>
            <a:off x="4697496" y="3010302"/>
            <a:ext cx="279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Bertabrakan</a:t>
            </a:r>
            <a:r>
              <a:rPr lang="en-US" sz="2400" dirty="0"/>
              <a:t>/collide</a:t>
            </a:r>
            <a:endParaRPr lang="en-ID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C2B45C-F019-4809-AF59-D9A0A205B1C3}"/>
              </a:ext>
            </a:extLst>
          </p:cNvPr>
          <p:cNvSpPr/>
          <p:nvPr/>
        </p:nvSpPr>
        <p:spPr>
          <a:xfrm>
            <a:off x="5002688" y="3429000"/>
            <a:ext cx="2073973" cy="457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7D388-258B-4EBA-91AE-A6F72C3B6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91" y="3161991"/>
            <a:ext cx="1521202" cy="724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2A122E-0ED8-4511-933C-3D302EB0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87" y="3161991"/>
            <a:ext cx="1241728" cy="620864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B734ECD3-922C-4DB1-BC97-452CB81C16C5}"/>
              </a:ext>
            </a:extLst>
          </p:cNvPr>
          <p:cNvSpPr/>
          <p:nvPr/>
        </p:nvSpPr>
        <p:spPr>
          <a:xfrm>
            <a:off x="5910469" y="4183071"/>
            <a:ext cx="371061" cy="3826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63890-B7CD-48E6-94D0-8A10623501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19889" r="21195" b="24044"/>
          <a:stretch/>
        </p:blipFill>
        <p:spPr>
          <a:xfrm>
            <a:off x="4421464" y="4725918"/>
            <a:ext cx="3349055" cy="1811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40D3D-9F76-4FB8-8088-1A82EA727485}"/>
              </a:ext>
            </a:extLst>
          </p:cNvPr>
          <p:cNvSpPr txBox="1"/>
          <p:nvPr/>
        </p:nvSpPr>
        <p:spPr>
          <a:xfrm rot="20466002">
            <a:off x="1731827" y="5266009"/>
            <a:ext cx="2687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Game Over Screen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84271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9EEC-A291-4C33-9D13-7586E9258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718" y="2020520"/>
            <a:ext cx="10004563" cy="281695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erlin Sans FB" panose="020E0602020502020306" pitchFamily="34" charset="0"/>
              </a:rPr>
              <a:t>Dari </a:t>
            </a:r>
            <a:r>
              <a:rPr lang="en-US" sz="4800" dirty="0" err="1">
                <a:latin typeface="Berlin Sans FB" panose="020E0602020502020306" pitchFamily="34" charset="0"/>
              </a:rPr>
              <a:t>konsep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dasar</a:t>
            </a:r>
            <a:r>
              <a:rPr lang="en-US" sz="4800" dirty="0">
                <a:latin typeface="Berlin Sans FB" panose="020E0602020502020306" pitchFamily="34" charset="0"/>
              </a:rPr>
              <a:t> yang </a:t>
            </a:r>
            <a:r>
              <a:rPr lang="en-US" sz="4800" dirty="0" err="1">
                <a:latin typeface="Berlin Sans FB" panose="020E0602020502020306" pitchFamily="34" charset="0"/>
              </a:rPr>
              <a:t>sudah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dijelaskan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sebelumnya</a:t>
            </a:r>
            <a:r>
              <a:rPr lang="en-US" sz="4800" dirty="0">
                <a:latin typeface="Berlin Sans FB" panose="020E0602020502020306" pitchFamily="34" charset="0"/>
              </a:rPr>
              <a:t>, </a:t>
            </a:r>
            <a:r>
              <a:rPr lang="en-US" sz="4800" dirty="0" err="1">
                <a:latin typeface="Berlin Sans FB" panose="020E0602020502020306" pitchFamily="34" charset="0"/>
              </a:rPr>
              <a:t>kita</a:t>
            </a:r>
            <a:r>
              <a:rPr lang="en-US" sz="4800" dirty="0">
                <a:latin typeface="Berlin Sans FB" panose="020E0602020502020306" pitchFamily="34" charset="0"/>
              </a:rPr>
              <a:t> juga </a:t>
            </a:r>
            <a:r>
              <a:rPr lang="en-US" sz="4800" dirty="0" err="1">
                <a:latin typeface="Berlin Sans FB" panose="020E0602020502020306" pitchFamily="34" charset="0"/>
              </a:rPr>
              <a:t>bisa</a:t>
            </a:r>
            <a:r>
              <a:rPr lang="en-US" sz="4800" dirty="0">
                <a:latin typeface="Berlin Sans FB" panose="020E0602020502020306" pitchFamily="34" charset="0"/>
              </a:rPr>
              <a:t> </a:t>
            </a:r>
            <a:r>
              <a:rPr lang="en-US" sz="4800" dirty="0" err="1">
                <a:latin typeface="Berlin Sans FB" panose="020E0602020502020306" pitchFamily="34" charset="0"/>
              </a:rPr>
              <a:t>membuat</a:t>
            </a:r>
            <a:r>
              <a:rPr lang="en-US" sz="4800" dirty="0">
                <a:latin typeface="Berlin Sans FB" panose="020E0602020502020306" pitchFamily="34" charset="0"/>
              </a:rPr>
              <a:t> game yang lain </a:t>
            </a:r>
            <a:r>
              <a:rPr lang="en-US" sz="4800" dirty="0" err="1">
                <a:latin typeface="Berlin Sans FB" panose="020E0602020502020306" pitchFamily="34" charset="0"/>
              </a:rPr>
              <a:t>seperti</a:t>
            </a:r>
            <a:r>
              <a:rPr lang="en-US" sz="4800" dirty="0">
                <a:latin typeface="Berlin Sans FB" panose="020E0602020502020306" pitchFamily="34" charset="0"/>
              </a:rPr>
              <a:t> ini: </a:t>
            </a:r>
            <a:endParaRPr lang="en-ID" sz="4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3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D5CF-65E2-4EAC-9F9D-EDFA28D6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Berlin Sans FB" panose="020E0602020502020306" pitchFamily="34" charset="0"/>
              </a:rPr>
              <a:t>Pong</a:t>
            </a:r>
            <a:endParaRPr lang="en-ID" sz="7200" dirty="0">
              <a:latin typeface="Berlin Sans FB" panose="020E0602020502020306" pitchFamily="34" charset="0"/>
            </a:endParaRPr>
          </a:p>
        </p:txBody>
      </p:sp>
      <p:pic>
        <p:nvPicPr>
          <p:cNvPr id="3" name="pong(gameplay)">
            <a:hlinkClick r:id="" action="ppaction://media"/>
            <a:extLst>
              <a:ext uri="{FF2B5EF4-FFF2-40B4-BE49-F238E27FC236}">
                <a16:creationId xmlns:a16="http://schemas.microsoft.com/office/drawing/2014/main" id="{26330CDB-FFDD-464E-8350-C23E2E1BA1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51" end="1989"/>
                </p14:media>
              </p:ext>
            </p:extLst>
          </p:nvPr>
        </p:nvPicPr>
        <p:blipFill rotWithShape="1">
          <a:blip r:embed="rId4"/>
          <a:srcRect l="15435" t="4378" r="15326" b="2834"/>
          <a:stretch/>
        </p:blipFill>
        <p:spPr>
          <a:xfrm>
            <a:off x="3051313" y="1690688"/>
            <a:ext cx="6089374" cy="43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5340-07FF-402E-B0E7-E6B3F551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Berlin Sans FB" panose="020E0602020502020306" pitchFamily="34" charset="0"/>
              </a:rPr>
              <a:t>Snake Game</a:t>
            </a:r>
            <a:endParaRPr lang="en-ID" sz="7200" dirty="0">
              <a:latin typeface="Berlin Sans FB" panose="020E0602020502020306" pitchFamily="34" charset="0"/>
            </a:endParaRPr>
          </a:p>
        </p:txBody>
      </p:sp>
      <p:pic>
        <p:nvPicPr>
          <p:cNvPr id="3" name="snake(gameplay)">
            <a:hlinkClick r:id="" action="ppaction://media"/>
            <a:extLst>
              <a:ext uri="{FF2B5EF4-FFF2-40B4-BE49-F238E27FC236}">
                <a16:creationId xmlns:a16="http://schemas.microsoft.com/office/drawing/2014/main" id="{557F22B7-61FB-4F87-88E0-8BB1D3FA91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94" end="1432"/>
                </p14:media>
              </p:ext>
            </p:extLst>
          </p:nvPr>
        </p:nvPicPr>
        <p:blipFill rotWithShape="1">
          <a:blip r:embed="rId4"/>
          <a:srcRect l="25108" t="1817" r="25000" b="172"/>
          <a:stretch/>
        </p:blipFill>
        <p:spPr>
          <a:xfrm>
            <a:off x="3776584" y="1636229"/>
            <a:ext cx="4638832" cy="48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ECD6-7894-43BF-B156-B5B01F2CE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1000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Terima</a:t>
            </a:r>
            <a:r>
              <a:rPr lang="en-US" altLang="ja-JP" sz="7200" dirty="0">
                <a:solidFill>
                  <a:schemeClr val="bg1"/>
                </a:solidFill>
                <a:latin typeface="Berlin Sans FB" panose="020E0602020502020306" pitchFamily="34" charset="0"/>
              </a:rPr>
              <a:t> Kasih!</a:t>
            </a:r>
            <a:endParaRPr lang="en-ID" sz="7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" t="24478" r="1376" b="41492"/>
          <a:stretch/>
        </p:blipFill>
        <p:spPr>
          <a:xfrm>
            <a:off x="7139839" y="4894054"/>
            <a:ext cx="1536957" cy="553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6853"/>
            <a:ext cx="12192000" cy="106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7FCD6-1577-46C0-BE7A-EE3902373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24" y="4741473"/>
            <a:ext cx="858466" cy="858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6DB71-5E77-4388-9935-BA961EDFA7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52" y="4694195"/>
            <a:ext cx="953025" cy="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F47-ADDC-4F85-95C7-59BCED86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Macam-Macam</a:t>
            </a:r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 Bahasa </a:t>
            </a:r>
            <a:r>
              <a:rPr lang="en-US" sz="4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endParaRPr lang="en-ID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13E53FE-16B5-4365-94E3-549AB674B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74" y="1694645"/>
            <a:ext cx="4115080" cy="459860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C58AE6-38B7-4931-8758-A84E4FD7CBF7}"/>
              </a:ext>
            </a:extLst>
          </p:cNvPr>
          <p:cNvSpPr txBox="1"/>
          <p:nvPr/>
        </p:nvSpPr>
        <p:spPr>
          <a:xfrm>
            <a:off x="732445" y="4280630"/>
            <a:ext cx="424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Masing-masing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fungsinya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sendiri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.</a:t>
            </a:r>
            <a:endParaRPr lang="en-ID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2445" y="210849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instruksi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standar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memerintah</a:t>
            </a: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komputer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410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B2B6-DE55-4368-B5EF-E1607778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rlin Sans FB" panose="020E0602020502020306" pitchFamily="34" charset="0"/>
              </a:rPr>
              <a:t>IDE (Integrated Development Environments)</a:t>
            </a:r>
            <a:endParaRPr lang="en-ID" sz="4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5EBE9-9FBF-4759-8801-CD20D59C9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18" y="3715207"/>
            <a:ext cx="1778442" cy="1778442"/>
          </a:xfrm>
          <a:prstGeom prst="rect">
            <a:avLst/>
          </a:prstGeom>
        </p:spPr>
      </p:pic>
      <p:sp>
        <p:nvSpPr>
          <p:cNvPr id="6" name="Google Shape;285;p36">
            <a:extLst>
              <a:ext uri="{FF2B5EF4-FFF2-40B4-BE49-F238E27FC236}">
                <a16:creationId xmlns:a16="http://schemas.microsoft.com/office/drawing/2014/main" id="{7D65B9B2-33A4-4AB6-8D18-DA46C91B0C2D}"/>
              </a:ext>
            </a:extLst>
          </p:cNvPr>
          <p:cNvSpPr txBox="1">
            <a:spLocks noGrp="1"/>
          </p:cNvSpPr>
          <p:nvPr/>
        </p:nvSpPr>
        <p:spPr>
          <a:xfrm>
            <a:off x="2519741" y="5706697"/>
            <a:ext cx="1809419" cy="770069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/>
                </a:solidFill>
                <a:latin typeface="Berlin Sans FB" panose="020E0602020502020306" pitchFamily="34" charset="0"/>
                <a:ea typeface="Roboto Mono"/>
                <a:cs typeface="Roboto Mono"/>
                <a:sym typeface="Roboto Mono"/>
              </a:rPr>
              <a:t>VS </a:t>
            </a:r>
            <a:r>
              <a:rPr lang="en" sz="3600" dirty="0">
                <a:solidFill>
                  <a:schemeClr val="bg1"/>
                </a:solidFill>
                <a:latin typeface="Berlin Sans FB" panose="020E0602020502020306" pitchFamily="34" charset="0"/>
                <a:ea typeface="Roboto Mono"/>
                <a:cs typeface="Roboto Mono"/>
                <a:sym typeface="Roboto Mono"/>
              </a:rPr>
              <a:t>Code</a:t>
            </a:r>
            <a:endParaRPr sz="3200" dirty="0">
              <a:solidFill>
                <a:schemeClr val="bg1"/>
              </a:solidFill>
              <a:latin typeface="Berlin Sans FB" panose="020E0602020502020306" pitchFamily="34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0F1F2-D28F-4318-8961-40121A8DD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84" y="3715207"/>
            <a:ext cx="1693430" cy="1693430"/>
          </a:xfrm>
          <a:prstGeom prst="rect">
            <a:avLst/>
          </a:prstGeom>
        </p:spPr>
      </p:pic>
      <p:sp>
        <p:nvSpPr>
          <p:cNvPr id="9" name="Google Shape;285;p36">
            <a:extLst>
              <a:ext uri="{FF2B5EF4-FFF2-40B4-BE49-F238E27FC236}">
                <a16:creationId xmlns:a16="http://schemas.microsoft.com/office/drawing/2014/main" id="{791DD089-FFF4-4903-815B-5DA7FC6EB85D}"/>
              </a:ext>
            </a:extLst>
          </p:cNvPr>
          <p:cNvSpPr txBox="1">
            <a:spLocks noGrp="1"/>
          </p:cNvSpPr>
          <p:nvPr/>
        </p:nvSpPr>
        <p:spPr>
          <a:xfrm>
            <a:off x="4900300" y="5597613"/>
            <a:ext cx="2391399" cy="1003343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  <a:latin typeface="Berlin Sans FB" panose="020E0602020502020306" pitchFamily="34" charset="0"/>
                <a:ea typeface="Roboto Mono"/>
                <a:cs typeface="Roboto Mono"/>
                <a:sym typeface="Roboto Mono"/>
              </a:rPr>
              <a:t>Sublime Text</a:t>
            </a:r>
            <a:endParaRPr sz="3600" dirty="0">
              <a:solidFill>
                <a:schemeClr val="bg1"/>
              </a:solidFill>
              <a:latin typeface="Berlin Sans FB" panose="020E0602020502020306" pitchFamily="34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B7C4E-FCC7-48F1-83B9-E93B580F3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38" y="3526866"/>
            <a:ext cx="2175458" cy="1881771"/>
          </a:xfrm>
          <a:prstGeom prst="rect">
            <a:avLst/>
          </a:prstGeom>
        </p:spPr>
      </p:pic>
      <p:sp>
        <p:nvSpPr>
          <p:cNvPr id="12" name="Google Shape;285;p36">
            <a:extLst>
              <a:ext uri="{FF2B5EF4-FFF2-40B4-BE49-F238E27FC236}">
                <a16:creationId xmlns:a16="http://schemas.microsoft.com/office/drawing/2014/main" id="{459008A7-64BB-422F-A011-8FC215C2172E}"/>
              </a:ext>
            </a:extLst>
          </p:cNvPr>
          <p:cNvSpPr txBox="1">
            <a:spLocks noGrp="1"/>
          </p:cNvSpPr>
          <p:nvPr/>
        </p:nvSpPr>
        <p:spPr>
          <a:xfrm>
            <a:off x="7862839" y="5738153"/>
            <a:ext cx="2294913" cy="837538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0"/>
                <a:ea typeface="Roboto Mono"/>
                <a:cs typeface="Roboto Mono"/>
                <a:sym typeface="Roboto Mono"/>
              </a:rPr>
              <a:t>Notepad++</a:t>
            </a:r>
            <a:endParaRPr sz="3600" dirty="0">
              <a:solidFill>
                <a:schemeClr val="bg1"/>
              </a:solidFill>
              <a:latin typeface="Berlin Sans FB" panose="020E0602020502020306" pitchFamily="34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158448"/>
            <a:ext cx="1081698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Tempat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menulis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membangun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menyusun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kode-kode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membuat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75210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D7C9-E58A-4EAA-950F-E9EC8FBD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04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Tampilan</a:t>
            </a:r>
            <a:r>
              <a:rPr lang="en-US" dirty="0">
                <a:latin typeface="Berlin Sans FB" panose="020E0602020502020306" pitchFamily="34" charset="0"/>
              </a:rPr>
              <a:t> IDE (VS Code)</a:t>
            </a:r>
            <a:endParaRPr lang="en-ID" dirty="0">
              <a:latin typeface="Berlin Sans FB" panose="020E0602020502020306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93C84-F7D4-402E-B245-34A1767F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06"/>
          <a:stretch/>
        </p:blipFill>
        <p:spPr>
          <a:xfrm>
            <a:off x="1240441" y="1160060"/>
            <a:ext cx="9711118" cy="5192041"/>
          </a:xfrm>
        </p:spPr>
      </p:pic>
    </p:spTree>
    <p:extLst>
      <p:ext uri="{BB962C8B-B14F-4D97-AF65-F5344CB8AC3E}">
        <p14:creationId xmlns:p14="http://schemas.microsoft.com/office/powerpoint/2010/main" val="273697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6478" y="545910"/>
            <a:ext cx="42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0"/>
              </a:rPr>
              <a:t>SYNTAX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865" y="1714900"/>
            <a:ext cx="47221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Sebuah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Grammar/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tata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. </a:t>
            </a:r>
          </a:p>
          <a:p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Apabila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melanggarnya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akan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terjadi</a:t>
            </a:r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0"/>
              </a:rPr>
              <a:t> error.</a:t>
            </a:r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DDEC4059-B0A3-4402-BC7B-C9D9794C4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254" r="536" b="6908"/>
          <a:stretch/>
        </p:blipFill>
        <p:spPr>
          <a:xfrm>
            <a:off x="7079209" y="1564774"/>
            <a:ext cx="4685161" cy="4874970"/>
          </a:xfrm>
        </p:spPr>
      </p:pic>
    </p:spTree>
    <p:extLst>
      <p:ext uri="{BB962C8B-B14F-4D97-AF65-F5344CB8AC3E}">
        <p14:creationId xmlns:p14="http://schemas.microsoft.com/office/powerpoint/2010/main" val="235439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177422"/>
            <a:ext cx="9034819" cy="9636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5784" y="177422"/>
            <a:ext cx="3029803" cy="963656"/>
            <a:chOff x="395784" y="232013"/>
            <a:chExt cx="3029803" cy="963656"/>
          </a:xfrm>
        </p:grpSpPr>
        <p:sp>
          <p:nvSpPr>
            <p:cNvPr id="5" name="TextBox 4"/>
            <p:cNvSpPr txBox="1"/>
            <p:nvPr/>
          </p:nvSpPr>
          <p:spPr>
            <a:xfrm>
              <a:off x="395784" y="232013"/>
              <a:ext cx="2661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erlin Sans FB" panose="020E0602020502020306" pitchFamily="34" charset="0"/>
                </a:rPr>
                <a:t>Chapter 2 :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5784" y="487783"/>
              <a:ext cx="30298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Berlin Sans FB" panose="020E0602020502020306" pitchFamily="34" charset="0"/>
                </a:rPr>
                <a:t>PYTHON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86762F0-674C-4B82-BD4B-ADD82EF6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2" t="13896" r="24239" b="14379"/>
          <a:stretch/>
        </p:blipFill>
        <p:spPr>
          <a:xfrm>
            <a:off x="3269974" y="1690688"/>
            <a:ext cx="5652052" cy="43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82" y="214099"/>
            <a:ext cx="4335437" cy="2438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492" y="3016155"/>
            <a:ext cx="105770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“open-sourced”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ciptaan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Guido van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Rossum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seorang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programmer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asal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belanda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pada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tahun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1991</a:t>
            </a:r>
          </a:p>
          <a:p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Berguna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memprogram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website, game,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software</a:t>
            </a:r>
          </a:p>
          <a:p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Memiliki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tingkat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kesulitan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rendah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disbanding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bahasa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lainnya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lebih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populer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terutama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dikalangan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pemula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2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378</Words>
  <Application>Microsoft Office PowerPoint</Application>
  <PresentationFormat>Widescreen</PresentationFormat>
  <Paragraphs>78</Paragraphs>
  <Slides>37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Berlin Sans FB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Macam-Macam Bahasa Pemrograman</vt:lpstr>
      <vt:lpstr>IDE (Integrated Development Environments)</vt:lpstr>
      <vt:lpstr>Tampilan IDE (VS Code)</vt:lpstr>
      <vt:lpstr>PowerPoint Presentation</vt:lpstr>
      <vt:lpstr>PowerPoint Presentation</vt:lpstr>
      <vt:lpstr>PowerPoint Presentation</vt:lpstr>
      <vt:lpstr>PowerPoint Presentation</vt:lpstr>
      <vt:lpstr>Bab 2. Demo Game</vt:lpstr>
      <vt:lpstr>Ada 3 game yang kami presentasikan:</vt:lpstr>
      <vt:lpstr>Pixel Runner</vt:lpstr>
      <vt:lpstr>Gameplay</vt:lpstr>
      <vt:lpstr>Source Code</vt:lpstr>
      <vt:lpstr>Pada bagian selanjutnya: Saya akan menjelaskan codenya secara ringkas beserta fungsi-fungsinya.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Dari konsep dasar yang sudah dijelaskan sebelumnya, kita juga bisa membuat game yang lain seperti ini: </vt:lpstr>
      <vt:lpstr>Pong</vt:lpstr>
      <vt:lpstr>Snake Game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Susanto</dc:creator>
  <cp:lastModifiedBy>Evan Susanto</cp:lastModifiedBy>
  <cp:revision>33</cp:revision>
  <dcterms:created xsi:type="dcterms:W3CDTF">2022-03-28T23:46:28Z</dcterms:created>
  <dcterms:modified xsi:type="dcterms:W3CDTF">2022-03-30T23:47:01Z</dcterms:modified>
</cp:coreProperties>
</file>